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slide" Target="slides/slide4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152c946561c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152c946561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49f55a668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49f55a668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49f55a668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49f55a668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49f55a668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49f55a668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49f55a668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49f55a668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49f55a668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49f55a668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49f55a668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49f55a668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52c946561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52c946561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52c946561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52c946561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52c946561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52c946561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49f55a668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49f55a668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49f55a668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49f55a668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52c946561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52c946561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49f55a668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49f55a668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49f55a668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49f55a668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52c946561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52c946561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52c946561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52c946561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49f55a668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49f55a668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52c94656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52c94656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49f55a668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49f55a668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49f55a6689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49f55a6689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52c946561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52c946561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52c946561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52c946561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52c946561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52c946561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52c946561c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52c946561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49f55a6689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49f55a6689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52c946561c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52c946561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52c946561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52c946561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49f55a6689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149f55a6689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52c946561c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152c946561c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52c946561c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52c946561c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52c946561c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52c946561c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52c946561c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52c946561c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49f55a6689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49f55a668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52c946561c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52c946561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52c946561c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52c946561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49f55a6689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49f55a6689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152c946561c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152c946561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52c946561c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152c946561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52c946561c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52c946561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52c946561c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152c946561c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52c946561c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52c946561c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49f55a6689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49f55a6689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49f55a6689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49f55a6689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www.praecipio.com/resources/blog/how-to-solve-too-many-jira-email-notifications" TargetMode="External"/><Relationship Id="rId4" Type="http://schemas.openxmlformats.org/officeDocument/2006/relationships/hyperlink" Target="https://valiantys.com/en/blog/lean-business-management/jira-notifications/" TargetMode="External"/><Relationship Id="rId5" Type="http://schemas.openxmlformats.org/officeDocument/2006/relationships/hyperlink" Target="https://www.idalko.com/jira-notification-scheme/" TargetMode="External"/><Relationship Id="rId6" Type="http://schemas.openxmlformats.org/officeDocument/2006/relationships/hyperlink" Target="https://www.idalko.com/about-effective-jira-notifications-some-good-practice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241063" y="152400"/>
            <a:ext cx="8661868" cy="4838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152400" y="802100"/>
            <a:ext cx="8839200" cy="3970734"/>
          </a:xfrm>
          <a:prstGeom prst="rect">
            <a:avLst/>
          </a:prstGeom>
          <a:noFill/>
          <a:ln>
            <a:noFill/>
          </a:ln>
        </p:spPr>
      </p:pic>
      <p:sp>
        <p:nvSpPr>
          <p:cNvPr id="60" name="Google Shape;60;p14"/>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Sobre MrAddon…</a:t>
            </a:r>
            <a:endParaRPr/>
          </a:p>
          <a:p>
            <a:pPr indent="0" lvl="0" marL="0" rtl="0" algn="l">
              <a:spcBef>
                <a:spcPts val="0"/>
              </a:spcBef>
              <a:spcAft>
                <a:spcPts val="0"/>
              </a:spcAft>
              <a:buNone/>
            </a:pPr>
            <a:r>
              <a:rPr lang="es"/>
              <a:t>En octubre nos unimos a TecnoFor!!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Introducción</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Quizás hayas escuchado alguna vez esta frase:</a:t>
            </a:r>
            <a:endParaRPr/>
          </a:p>
          <a:p>
            <a:pPr indent="0" lvl="0" marL="0" rtl="0" algn="l">
              <a:spcBef>
                <a:spcPts val="1200"/>
              </a:spcBef>
              <a:spcAft>
                <a:spcPts val="0"/>
              </a:spcAft>
              <a:buNone/>
            </a:pPr>
            <a:r>
              <a:rPr b="1" lang="es" sz="4100"/>
              <a:t>“</a:t>
            </a:r>
            <a:r>
              <a:rPr b="1" lang="es" sz="3650">
                <a:solidFill>
                  <a:srgbClr val="333333"/>
                </a:solidFill>
                <a:highlight>
                  <a:srgbClr val="FFFFFF"/>
                </a:highlight>
              </a:rPr>
              <a:t>Jira envía demasiados emails</a:t>
            </a:r>
            <a:r>
              <a:rPr b="1" lang="es" sz="4100"/>
              <a:t>”</a:t>
            </a:r>
            <a:endParaRPr b="1" sz="4100"/>
          </a:p>
          <a:p>
            <a:pPr indent="0" lvl="0" marL="0" rtl="0" algn="l">
              <a:spcBef>
                <a:spcPts val="1200"/>
              </a:spcBef>
              <a:spcAft>
                <a:spcPts val="1200"/>
              </a:spcAft>
              <a:buNone/>
            </a:pPr>
            <a:r>
              <a:t/>
            </a:r>
            <a:endParaRPr/>
          </a:p>
        </p:txBody>
      </p:sp>
      <p:pic>
        <p:nvPicPr>
          <p:cNvPr id="67" name="Google Shape;67;p15"/>
          <p:cNvPicPr preferRelativeResize="0"/>
          <p:nvPr/>
        </p:nvPicPr>
        <p:blipFill>
          <a:blip r:embed="rId3">
            <a:alphaModFix/>
          </a:blip>
          <a:stretch>
            <a:fillRect/>
          </a:stretch>
        </p:blipFill>
        <p:spPr>
          <a:xfrm>
            <a:off x="5787325" y="2452072"/>
            <a:ext cx="2864925" cy="2456650"/>
          </a:xfrm>
          <a:prstGeom prst="rect">
            <a:avLst/>
          </a:prstGeom>
          <a:noFill/>
          <a:ln>
            <a:noFill/>
          </a:ln>
        </p:spPr>
      </p:pic>
      <p:pic>
        <p:nvPicPr>
          <p:cNvPr id="68" name="Google Shape;68;p15"/>
          <p:cNvPicPr preferRelativeResize="0"/>
          <p:nvPr/>
        </p:nvPicPr>
        <p:blipFill>
          <a:blip r:embed="rId4">
            <a:alphaModFix/>
          </a:blip>
          <a:stretch>
            <a:fillRect/>
          </a:stretch>
        </p:blipFill>
        <p:spPr>
          <a:xfrm>
            <a:off x="2976625" y="2811200"/>
            <a:ext cx="2457450" cy="1866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Hay memes muy graciosos al respecto!</a:t>
            </a:r>
            <a:endParaRPr/>
          </a:p>
        </p:txBody>
      </p:sp>
      <p:pic>
        <p:nvPicPr>
          <p:cNvPr id="74" name="Google Shape;74;p16"/>
          <p:cNvPicPr preferRelativeResize="0"/>
          <p:nvPr/>
        </p:nvPicPr>
        <p:blipFill>
          <a:blip r:embed="rId3">
            <a:alphaModFix/>
          </a:blip>
          <a:stretch>
            <a:fillRect/>
          </a:stretch>
        </p:blipFill>
        <p:spPr>
          <a:xfrm>
            <a:off x="1337725" y="1017725"/>
            <a:ext cx="5736025" cy="3980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Basado en hechos reales…</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La gente se suele quejar de que reciben muchos emails de Jira… PERO</a:t>
            </a:r>
            <a:endParaRPr/>
          </a:p>
          <a:p>
            <a:pPr indent="0" lvl="0" marL="0" rtl="0" algn="l">
              <a:spcBef>
                <a:spcPts val="1200"/>
              </a:spcBef>
              <a:spcAft>
                <a:spcPts val="0"/>
              </a:spcAft>
              <a:buNone/>
            </a:pPr>
            <a:r>
              <a:rPr b="1" lang="es" sz="2000"/>
              <a:t>¿Qué pasaría si dejan de recibir las notificaciones?</a:t>
            </a:r>
            <a:endParaRPr b="1" sz="2000"/>
          </a:p>
          <a:p>
            <a:pPr indent="0" lvl="0" marL="0" rtl="0" algn="l">
              <a:spcBef>
                <a:spcPts val="1200"/>
              </a:spcBef>
              <a:spcAft>
                <a:spcPts val="1200"/>
              </a:spcAft>
              <a:buNone/>
            </a:pPr>
            <a:r>
              <a:t/>
            </a:r>
            <a:endParaRPr/>
          </a:p>
        </p:txBody>
      </p:sp>
      <p:pic>
        <p:nvPicPr>
          <p:cNvPr id="81" name="Google Shape;81;p17"/>
          <p:cNvPicPr preferRelativeResize="0"/>
          <p:nvPr/>
        </p:nvPicPr>
        <p:blipFill>
          <a:blip r:embed="rId3">
            <a:alphaModFix/>
          </a:blip>
          <a:stretch>
            <a:fillRect/>
          </a:stretch>
        </p:blipFill>
        <p:spPr>
          <a:xfrm>
            <a:off x="420000" y="2571750"/>
            <a:ext cx="2932301" cy="2091700"/>
          </a:xfrm>
          <a:prstGeom prst="rect">
            <a:avLst/>
          </a:prstGeom>
          <a:noFill/>
          <a:ln>
            <a:noFill/>
          </a:ln>
        </p:spPr>
      </p:pic>
      <p:pic>
        <p:nvPicPr>
          <p:cNvPr id="82" name="Google Shape;82;p17"/>
          <p:cNvPicPr preferRelativeResize="0"/>
          <p:nvPr/>
        </p:nvPicPr>
        <p:blipFill>
          <a:blip r:embed="rId4">
            <a:alphaModFix/>
          </a:blip>
          <a:stretch>
            <a:fillRect/>
          </a:stretch>
        </p:blipFill>
        <p:spPr>
          <a:xfrm>
            <a:off x="4572005" y="2253150"/>
            <a:ext cx="3403514" cy="2549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s"/>
              <a:t>Basado en hechos reales… PARTE II</a:t>
            </a:r>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s"/>
              <a:t>Los emails son enviados (o eso indica Jira)... pero SPAMHAUS nos ha metido en la lista negra y la gente no recibe NADA… y peor todavía, los emails se han PERDIDO </a:t>
            </a:r>
            <a:r>
              <a:rPr b="1" lang="es"/>
              <a:t>para siempre</a:t>
            </a:r>
            <a:r>
              <a:rPr lang="es"/>
              <a:t> (no están en la cola de error de Jira).</a:t>
            </a:r>
            <a:endParaRPr/>
          </a:p>
          <a:p>
            <a:pPr indent="-342900" lvl="0" marL="457200" rtl="0" algn="l">
              <a:spcBef>
                <a:spcPts val="0"/>
              </a:spcBef>
              <a:spcAft>
                <a:spcPts val="0"/>
              </a:spcAft>
              <a:buSzPts val="1800"/>
              <a:buChar char="-"/>
            </a:pPr>
            <a:r>
              <a:rPr lang="es"/>
              <a:t>¿Qué</a:t>
            </a:r>
            <a:r>
              <a:rPr lang="es"/>
              <a:t> podemos hacer?</a:t>
            </a:r>
            <a:endParaRPr/>
          </a:p>
          <a:p>
            <a:pPr indent="-342900" lvl="1" marL="914400" rtl="0" algn="l">
              <a:spcBef>
                <a:spcPts val="0"/>
              </a:spcBef>
              <a:spcAft>
                <a:spcPts val="0"/>
              </a:spcAft>
              <a:buSzPts val="1800"/>
              <a:buChar char="-"/>
            </a:pPr>
            <a:r>
              <a:rPr lang="es" sz="1800"/>
              <a:t>Quitarnos de la lista negra de SPAMHAUS</a:t>
            </a:r>
            <a:endParaRPr sz="1800"/>
          </a:p>
          <a:p>
            <a:pPr indent="-342900" lvl="2" marL="1371600" rtl="0" algn="l">
              <a:spcBef>
                <a:spcPts val="0"/>
              </a:spcBef>
              <a:spcAft>
                <a:spcPts val="0"/>
              </a:spcAft>
              <a:buSzPts val="1800"/>
              <a:buChar char="-"/>
            </a:pPr>
            <a:r>
              <a:rPr lang="es" sz="1800"/>
              <a:t>…</a:t>
            </a:r>
            <a:endParaRPr sz="1800"/>
          </a:p>
          <a:p>
            <a:pPr indent="-342900" lvl="2" marL="1371600" rtl="0" algn="l">
              <a:spcBef>
                <a:spcPts val="0"/>
              </a:spcBef>
              <a:spcAft>
                <a:spcPts val="0"/>
              </a:spcAft>
              <a:buSzPts val="1800"/>
              <a:buChar char="-"/>
            </a:pPr>
            <a:r>
              <a:rPr lang="es" sz="1800"/>
              <a:t>Al dia siguiente, nos vuelven a meter en la lista SPAMHAUS</a:t>
            </a:r>
            <a:endParaRPr sz="1800"/>
          </a:p>
          <a:p>
            <a:pPr indent="-342900" lvl="2" marL="1371600" rtl="0" algn="l">
              <a:spcBef>
                <a:spcPts val="0"/>
              </a:spcBef>
              <a:spcAft>
                <a:spcPts val="0"/>
              </a:spcAft>
              <a:buSzPts val="1800"/>
              <a:buChar char="-"/>
            </a:pPr>
            <a:r>
              <a:rPr lang="es" sz="1800"/>
              <a:t>Peor todavía, nuestro DOMINIO está bajando puntos en los demás relays. RIESGO: El Dominio será percibido como inseguro </a:t>
            </a:r>
            <a:r>
              <a:rPr b="1" lang="es" sz="1800"/>
              <a:t>para siempre</a:t>
            </a:r>
            <a:endParaRPr b="1" sz="1800"/>
          </a:p>
        </p:txBody>
      </p:sp>
      <p:pic>
        <p:nvPicPr>
          <p:cNvPr id="89" name="Google Shape;89;p18"/>
          <p:cNvPicPr preferRelativeResize="0"/>
          <p:nvPr/>
        </p:nvPicPr>
        <p:blipFill>
          <a:blip r:embed="rId3">
            <a:alphaModFix/>
          </a:blip>
          <a:stretch>
            <a:fillRect/>
          </a:stretch>
        </p:blipFill>
        <p:spPr>
          <a:xfrm>
            <a:off x="3406275" y="4096597"/>
            <a:ext cx="1562301" cy="872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No es problema de Jira…</a:t>
            </a:r>
            <a:endParaRPr/>
          </a:p>
        </p:txBody>
      </p:sp>
      <p:sp>
        <p:nvSpPr>
          <p:cNvPr id="95" name="Google Shape;95;p19"/>
          <p:cNvSpPr txBox="1"/>
          <p:nvPr>
            <p:ph idx="1" type="body"/>
          </p:nvPr>
        </p:nvSpPr>
        <p:spPr>
          <a:xfrm>
            <a:off x="311700" y="1315275"/>
            <a:ext cx="8520600" cy="35397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s"/>
              <a:t>Es muy fácil caer en la tentación de decir:</a:t>
            </a:r>
            <a:endParaRPr/>
          </a:p>
          <a:p>
            <a:pPr indent="0" lvl="0" marL="0" rtl="0" algn="l">
              <a:spcBef>
                <a:spcPts val="1200"/>
              </a:spcBef>
              <a:spcAft>
                <a:spcPts val="0"/>
              </a:spcAft>
              <a:buNone/>
            </a:pPr>
            <a:r>
              <a:rPr b="1" lang="es"/>
              <a:t>“No es problema de Jira”</a:t>
            </a:r>
            <a:endParaRPr b="1"/>
          </a:p>
          <a:p>
            <a:pPr indent="0" lvl="0" marL="0" rtl="0" algn="l">
              <a:spcBef>
                <a:spcPts val="1200"/>
              </a:spcBef>
              <a:spcAft>
                <a:spcPts val="0"/>
              </a:spcAft>
              <a:buNone/>
            </a:pPr>
            <a:r>
              <a:rPr lang="es"/>
              <a:t>Porque los emails salen como “</a:t>
            </a:r>
            <a:r>
              <a:rPr b="1" lang="es"/>
              <a:t>enviados</a:t>
            </a:r>
            <a:r>
              <a:rPr lang="es"/>
              <a:t>”... aunque no llegan.</a:t>
            </a:r>
            <a:endParaRPr/>
          </a:p>
          <a:p>
            <a:pPr indent="0" lvl="0" marL="0" rtl="0" algn="l">
              <a:spcBef>
                <a:spcPts val="1200"/>
              </a:spcBef>
              <a:spcAft>
                <a:spcPts val="0"/>
              </a:spcAft>
              <a:buNone/>
            </a:pPr>
            <a:r>
              <a:rPr lang="es"/>
              <a:t>Pero este tipo de problemas requieren de una evaluación más en detalle:</a:t>
            </a:r>
            <a:endParaRPr/>
          </a:p>
          <a:p>
            <a:pPr indent="0" lvl="0" marL="0" rtl="0" algn="l">
              <a:spcBef>
                <a:spcPts val="1200"/>
              </a:spcBef>
              <a:spcAft>
                <a:spcPts val="0"/>
              </a:spcAft>
              <a:buNone/>
            </a:pPr>
            <a:r>
              <a:rPr b="1" lang="es"/>
              <a:t>¿El envío masivo de emails desde Jira es realmente la causa de que nos hayan metido en la lista negra de SPAMMERS?</a:t>
            </a:r>
            <a:endParaRPr b="1"/>
          </a:p>
          <a:p>
            <a:pPr indent="-325755" lvl="0" marL="457200" rtl="0" algn="l">
              <a:spcBef>
                <a:spcPts val="1200"/>
              </a:spcBef>
              <a:spcAft>
                <a:spcPts val="0"/>
              </a:spcAft>
              <a:buSzPct val="100000"/>
              <a:buChar char="-"/>
            </a:pPr>
            <a:r>
              <a:rPr lang="es"/>
              <a:t>Por ejemplo, muchas veces es causado por un Antispam y Antivirus en nuestro SMTP o un SPX mal configurado, etc.</a:t>
            </a:r>
            <a:endParaRPr/>
          </a:p>
          <a:p>
            <a:pPr indent="-325755" lvl="0" marL="457200" rtl="0" algn="l">
              <a:spcBef>
                <a:spcPts val="0"/>
              </a:spcBef>
              <a:spcAft>
                <a:spcPts val="0"/>
              </a:spcAft>
              <a:buSzPct val="100000"/>
              <a:buChar char="-"/>
            </a:pPr>
            <a:r>
              <a:rPr lang="es"/>
              <a:t>Otras veces, usuarios de nuestra empresa han marcado los mails de Jira como SPAM y nuestro SMTP nos ha bloqueado a nosotros mismos.</a:t>
            </a:r>
            <a:endParaRPr/>
          </a:p>
          <a:p>
            <a:pPr indent="0" lvl="0" marL="0" rtl="0" algn="l">
              <a:spcBef>
                <a:spcPts val="1200"/>
              </a:spcBef>
              <a:spcAft>
                <a:spcPts val="1200"/>
              </a:spcAft>
              <a:buNone/>
            </a:pPr>
            <a:r>
              <a:t/>
            </a:r>
            <a:endParaRPr/>
          </a:p>
        </p:txBody>
      </p:sp>
      <p:pic>
        <p:nvPicPr>
          <p:cNvPr id="96" name="Google Shape;96;p19"/>
          <p:cNvPicPr preferRelativeResize="0"/>
          <p:nvPr/>
        </p:nvPicPr>
        <p:blipFill>
          <a:blip r:embed="rId3">
            <a:alphaModFix/>
          </a:blip>
          <a:stretch>
            <a:fillRect/>
          </a:stretch>
        </p:blipFill>
        <p:spPr>
          <a:xfrm>
            <a:off x="6625425" y="115375"/>
            <a:ext cx="2294100" cy="2294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¿Cómo podemos ayudar desde Jira?</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s"/>
              <a:t>Tenemos un apartado en la Administración de Jira para hacer</a:t>
            </a:r>
            <a:r>
              <a:rPr b="1" lang="es"/>
              <a:t> pruebas de email y sacar trazas </a:t>
            </a:r>
            <a:r>
              <a:rPr lang="es"/>
              <a:t>del envío.</a:t>
            </a:r>
            <a:endParaRPr/>
          </a:p>
          <a:p>
            <a:pPr indent="-342900" lvl="0" marL="457200" rtl="0" algn="l">
              <a:spcBef>
                <a:spcPts val="0"/>
              </a:spcBef>
              <a:spcAft>
                <a:spcPts val="0"/>
              </a:spcAft>
              <a:buSzPts val="1800"/>
              <a:buChar char="-"/>
            </a:pPr>
            <a:r>
              <a:rPr lang="es"/>
              <a:t>Podemos </a:t>
            </a:r>
            <a:r>
              <a:rPr b="1" lang="es"/>
              <a:t>cambiar de SMTP</a:t>
            </a:r>
            <a:r>
              <a:rPr lang="es"/>
              <a:t> y usar otro distinto, pero CUIDADO, quizás tu otro SMTP requiera validación y si envía más de 20 emails por minuto te bloquea la cuenta…</a:t>
            </a:r>
            <a:endParaRPr/>
          </a:p>
          <a:p>
            <a:pPr indent="-342900" lvl="0" marL="457200" rtl="0" algn="l">
              <a:spcBef>
                <a:spcPts val="0"/>
              </a:spcBef>
              <a:spcAft>
                <a:spcPts val="0"/>
              </a:spcAft>
              <a:buSzPts val="1800"/>
              <a:buChar char="-"/>
            </a:pPr>
            <a:r>
              <a:rPr lang="es"/>
              <a:t>Podemos </a:t>
            </a:r>
            <a:r>
              <a:rPr b="1" lang="es"/>
              <a:t>consultar los logs</a:t>
            </a:r>
            <a:r>
              <a:rPr lang="es"/>
              <a:t> desde la </a:t>
            </a:r>
            <a:r>
              <a:rPr lang="es"/>
              <a:t>propia</a:t>
            </a:r>
            <a:r>
              <a:rPr lang="es"/>
              <a:t> aplicación si disponemos por ejemplo de Scriptrunner; Sinó podemos enviarlo a un Datadog o simplemente consultarlo desde el servidor.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21"/>
          <p:cNvPicPr preferRelativeResize="0"/>
          <p:nvPr/>
        </p:nvPicPr>
        <p:blipFill>
          <a:blip r:embed="rId3">
            <a:alphaModFix/>
          </a:blip>
          <a:stretch>
            <a:fillRect/>
          </a:stretch>
        </p:blipFill>
        <p:spPr>
          <a:xfrm>
            <a:off x="152400" y="152400"/>
            <a:ext cx="8629650" cy="4772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2"/>
          <p:cNvPicPr preferRelativeResize="0"/>
          <p:nvPr/>
        </p:nvPicPr>
        <p:blipFill>
          <a:blip r:embed="rId3">
            <a:alphaModFix/>
          </a:blip>
          <a:stretch>
            <a:fillRect/>
          </a:stretch>
        </p:blipFill>
        <p:spPr>
          <a:xfrm>
            <a:off x="1551150" y="59200"/>
            <a:ext cx="5034791" cy="48386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3"/>
          <p:cNvPicPr preferRelativeResize="0"/>
          <p:nvPr/>
        </p:nvPicPr>
        <p:blipFill>
          <a:blip r:embed="rId3">
            <a:alphaModFix/>
          </a:blip>
          <a:stretch>
            <a:fillRect/>
          </a:stretch>
        </p:blipFill>
        <p:spPr>
          <a:xfrm>
            <a:off x="1514125" y="107975"/>
            <a:ext cx="5312051"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s"/>
              <a:t>¿Cómo podemos ayudar desde Jira? PARTE II</a:t>
            </a:r>
            <a:endParaRPr/>
          </a:p>
        </p:txBody>
      </p:sp>
      <p:sp>
        <p:nvSpPr>
          <p:cNvPr id="123" name="Google Shape;123;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s" sz="2400"/>
              <a:t>“Tomar medidas para reducir el número de emails”</a:t>
            </a:r>
            <a:endParaRPr b="1" sz="2400"/>
          </a:p>
          <a:p>
            <a:pPr indent="0" lvl="0" marL="0" rtl="0" algn="ctr">
              <a:spcBef>
                <a:spcPts val="1200"/>
              </a:spcBef>
              <a:spcAft>
                <a:spcPts val="1200"/>
              </a:spcAft>
              <a:buNone/>
            </a:pPr>
            <a:r>
              <a:t/>
            </a:r>
            <a:endParaRPr b="1" sz="2400"/>
          </a:p>
        </p:txBody>
      </p:sp>
      <p:pic>
        <p:nvPicPr>
          <p:cNvPr id="124" name="Google Shape;124;p24"/>
          <p:cNvPicPr preferRelativeResize="0"/>
          <p:nvPr/>
        </p:nvPicPr>
        <p:blipFill>
          <a:blip r:embed="rId3">
            <a:alphaModFix/>
          </a:blip>
          <a:stretch>
            <a:fillRect/>
          </a:stretch>
        </p:blipFill>
        <p:spPr>
          <a:xfrm>
            <a:off x="3149300" y="2035300"/>
            <a:ext cx="2719075" cy="2719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Modificar los Notification Schemes</a:t>
            </a:r>
            <a:endParaRPr/>
          </a:p>
        </p:txBody>
      </p:sp>
      <p:sp>
        <p:nvSpPr>
          <p:cNvPr id="130" name="Google Shape;130;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s"/>
              <a:t>Aligerar los Notifications Schemes es buena práctica, además suele estar todo concentrado en un solo esquema: el Default Notification Scheme, así que suele ser fácil.</a:t>
            </a:r>
            <a:endParaRPr/>
          </a:p>
          <a:p>
            <a:pPr indent="-342900" lvl="0" marL="457200" rtl="0" algn="l">
              <a:spcBef>
                <a:spcPts val="1200"/>
              </a:spcBef>
              <a:spcAft>
                <a:spcPts val="0"/>
              </a:spcAft>
              <a:buSzPts val="1800"/>
              <a:buChar char="●"/>
            </a:pPr>
            <a:r>
              <a:rPr lang="es"/>
              <a:t>Notification Scheme funciona por EVENTOS, ejemplos:</a:t>
            </a:r>
            <a:endParaRPr/>
          </a:p>
          <a:p>
            <a:pPr indent="-317500" lvl="1" marL="914400" rtl="0" algn="l">
              <a:spcBef>
                <a:spcPts val="0"/>
              </a:spcBef>
              <a:spcAft>
                <a:spcPts val="0"/>
              </a:spcAft>
              <a:buSzPts val="1400"/>
              <a:buChar char="○"/>
            </a:pPr>
            <a:r>
              <a:rPr lang="es"/>
              <a:t>Issue Created, Issue Updated, Issue Assigned,...</a:t>
            </a:r>
            <a:endParaRPr/>
          </a:p>
          <a:p>
            <a:pPr indent="-317500" lvl="1" marL="914400" rtl="0" algn="l">
              <a:spcBef>
                <a:spcPts val="0"/>
              </a:spcBef>
              <a:spcAft>
                <a:spcPts val="0"/>
              </a:spcAft>
              <a:buSzPts val="1400"/>
              <a:buChar char="○"/>
            </a:pPr>
            <a:r>
              <a:rPr lang="es"/>
              <a:t>Work Logged on Issue, Generic Event,...</a:t>
            </a:r>
            <a:endParaRPr/>
          </a:p>
          <a:p>
            <a:pPr indent="-342900" lvl="0" marL="457200" rtl="0" algn="l">
              <a:spcBef>
                <a:spcPts val="0"/>
              </a:spcBef>
              <a:spcAft>
                <a:spcPts val="0"/>
              </a:spcAft>
              <a:buSzPts val="1800"/>
              <a:buChar char="●"/>
            </a:pPr>
            <a:r>
              <a:rPr lang="es"/>
              <a:t>Un buen entorno de Jira, excepto en casos excepcionales, solo alertará a los usuarios que están directamente involucrados en el Issue, como el Assignee, los Watchers y el Reporter.</a:t>
            </a:r>
            <a:endParaRPr/>
          </a:p>
          <a:p>
            <a:pPr indent="-342900" lvl="0" marL="457200" rtl="0" algn="l">
              <a:spcBef>
                <a:spcPts val="0"/>
              </a:spcBef>
              <a:spcAft>
                <a:spcPts val="0"/>
              </a:spcAft>
              <a:buSzPts val="1800"/>
              <a:buChar char="●"/>
            </a:pPr>
            <a:r>
              <a:rPr lang="es"/>
              <a:t>No olvidemos de informar (para proyectos restringidos) al campo multiusuario “CC”</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6"/>
          <p:cNvPicPr preferRelativeResize="0"/>
          <p:nvPr/>
        </p:nvPicPr>
        <p:blipFill>
          <a:blip r:embed="rId3">
            <a:alphaModFix/>
          </a:blip>
          <a:stretch>
            <a:fillRect/>
          </a:stretch>
        </p:blipFill>
        <p:spPr>
          <a:xfrm>
            <a:off x="152400" y="322600"/>
            <a:ext cx="8839200" cy="4382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Ejemplo de Notification Scheme</a:t>
            </a:r>
            <a:endParaRPr/>
          </a:p>
        </p:txBody>
      </p:sp>
      <p:sp>
        <p:nvSpPr>
          <p:cNvPr id="141" name="Google Shape;141;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sz="1200">
                <a:solidFill>
                  <a:srgbClr val="333333"/>
                </a:solidFill>
                <a:highlight>
                  <a:srgbClr val="FFFFFF"/>
                </a:highlight>
              </a:rPr>
              <a:t>Además:</a:t>
            </a:r>
            <a:endParaRPr sz="1200">
              <a:solidFill>
                <a:srgbClr val="333333"/>
              </a:solidFill>
              <a:highlight>
                <a:srgbClr val="FFFFFF"/>
              </a:highlight>
            </a:endParaRPr>
          </a:p>
          <a:p>
            <a:pPr indent="0" lvl="0" marL="0" rtl="0" algn="l">
              <a:spcBef>
                <a:spcPts val="1200"/>
              </a:spcBef>
              <a:spcAft>
                <a:spcPts val="0"/>
              </a:spcAft>
              <a:buNone/>
            </a:pPr>
            <a:r>
              <a:rPr lang="es" sz="1200">
                <a:solidFill>
                  <a:srgbClr val="333333"/>
                </a:solidFill>
                <a:highlight>
                  <a:srgbClr val="FFFFFF"/>
                </a:highlight>
              </a:rPr>
              <a:t>Recibir notificaciones "</a:t>
            </a:r>
            <a:r>
              <a:rPr b="1" lang="es" sz="1200">
                <a:solidFill>
                  <a:srgbClr val="333333"/>
                </a:solidFill>
                <a:highlight>
                  <a:srgbClr val="FFFFFF"/>
                </a:highlight>
              </a:rPr>
              <a:t>@</a:t>
            </a:r>
            <a:r>
              <a:rPr lang="es" sz="1200">
                <a:solidFill>
                  <a:srgbClr val="333333"/>
                </a:solidFill>
                <a:highlight>
                  <a:srgbClr val="FFFFFF"/>
                </a:highlight>
              </a:rPr>
              <a:t>" de los comentarios </a:t>
            </a:r>
            <a:endParaRPr sz="1200">
              <a:solidFill>
                <a:srgbClr val="333333"/>
              </a:solidFill>
              <a:highlight>
                <a:srgbClr val="FFFFFF"/>
              </a:highlight>
            </a:endParaRPr>
          </a:p>
          <a:p>
            <a:pPr indent="0" lvl="0" marL="0" rtl="0" algn="l">
              <a:spcBef>
                <a:spcPts val="1200"/>
              </a:spcBef>
              <a:spcAft>
                <a:spcPts val="1200"/>
              </a:spcAft>
              <a:buNone/>
            </a:pPr>
            <a:r>
              <a:rPr lang="es" sz="1200">
                <a:solidFill>
                  <a:srgbClr val="333333"/>
                </a:solidFill>
                <a:highlight>
                  <a:srgbClr val="FFFFFF"/>
                </a:highlight>
              </a:rPr>
              <a:t>te mantendrá informado sobre la discusión.</a:t>
            </a:r>
            <a:endParaRPr/>
          </a:p>
        </p:txBody>
      </p:sp>
      <p:pic>
        <p:nvPicPr>
          <p:cNvPr descr="Personalice el esquema de notificación personal de Jira" id="142" name="Google Shape;142;p27"/>
          <p:cNvPicPr preferRelativeResize="0"/>
          <p:nvPr/>
        </p:nvPicPr>
        <p:blipFill>
          <a:blip r:embed="rId3">
            <a:alphaModFix/>
          </a:blip>
          <a:stretch>
            <a:fillRect/>
          </a:stretch>
        </p:blipFill>
        <p:spPr>
          <a:xfrm>
            <a:off x="3845350" y="1417613"/>
            <a:ext cx="4555550" cy="2886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20000"/>
              </a:lnSpc>
              <a:spcBef>
                <a:spcPts val="2100"/>
              </a:spcBef>
              <a:spcAft>
                <a:spcPts val="0"/>
              </a:spcAft>
              <a:buClr>
                <a:schemeClr val="dk1"/>
              </a:buClr>
              <a:buSzPct val="40740"/>
              <a:buFont typeface="Arial"/>
              <a:buNone/>
            </a:pPr>
            <a:r>
              <a:rPr b="1" lang="es" sz="2700">
                <a:solidFill>
                  <a:schemeClr val="dk2"/>
                </a:solidFill>
                <a:highlight>
                  <a:srgbClr val="FFFFFF"/>
                </a:highlight>
              </a:rPr>
              <a:t>No utilice la funcionalidad Autowatch en Jira</a:t>
            </a:r>
            <a:endParaRPr b="1" sz="2700">
              <a:solidFill>
                <a:schemeClr val="dk2"/>
              </a:solidFill>
              <a:highlight>
                <a:srgbClr val="FFFFFF"/>
              </a:highlight>
            </a:endParaRPr>
          </a:p>
          <a:p>
            <a:pPr indent="0" lvl="0" marL="0" rtl="0" algn="l">
              <a:spcBef>
                <a:spcPts val="300"/>
              </a:spcBef>
              <a:spcAft>
                <a:spcPts val="0"/>
              </a:spcAft>
              <a:buNone/>
            </a:pPr>
            <a:r>
              <a:t/>
            </a:r>
            <a:endParaRPr/>
          </a:p>
        </p:txBody>
      </p:sp>
      <p:sp>
        <p:nvSpPr>
          <p:cNvPr id="148" name="Google Shape;148;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Muchas veces te recomendarán </a:t>
            </a:r>
            <a:r>
              <a:rPr b="1" lang="es" u="sng"/>
              <a:t>no usar</a:t>
            </a:r>
            <a:r>
              <a:rPr lang="es"/>
              <a:t> la funcionalidad “</a:t>
            </a:r>
            <a:r>
              <a:rPr b="1" lang="es"/>
              <a:t>Autowatch</a:t>
            </a:r>
            <a:r>
              <a:rPr lang="es"/>
              <a:t>” en Jira, pero hoy descubrirás que quizás no es tan malo :)</a:t>
            </a:r>
            <a:endParaRPr/>
          </a:p>
          <a:p>
            <a:pPr indent="-342900" lvl="0" marL="457200" rtl="0" algn="l">
              <a:spcBef>
                <a:spcPts val="1200"/>
              </a:spcBef>
              <a:spcAft>
                <a:spcPts val="0"/>
              </a:spcAft>
              <a:buSzPts val="1800"/>
              <a:buChar char="●"/>
            </a:pPr>
            <a:r>
              <a:rPr lang="es"/>
              <a:t>En líneas generales lo mejor es desactivar “</a:t>
            </a:r>
            <a:r>
              <a:rPr b="1" lang="es"/>
              <a:t>Autowatch</a:t>
            </a:r>
            <a:r>
              <a:rPr lang="es"/>
              <a:t>”, pero eso tiene consecuencias en las notificaciones de </a:t>
            </a:r>
            <a:r>
              <a:rPr b="1" lang="es"/>
              <a:t>Slack</a:t>
            </a:r>
            <a:endParaRPr b="1"/>
          </a:p>
          <a:p>
            <a:pPr indent="-342900" lvl="0" marL="457200" rtl="0" algn="l">
              <a:spcBef>
                <a:spcPts val="0"/>
              </a:spcBef>
              <a:spcAft>
                <a:spcPts val="0"/>
              </a:spcAft>
              <a:buSzPts val="1800"/>
              <a:buChar char="●"/>
            </a:pPr>
            <a:r>
              <a:rPr lang="es"/>
              <a:t>Existe un check a nivel global Admin de Jira para activar/desactivar el Autowatch por defecto</a:t>
            </a:r>
            <a:endParaRPr/>
          </a:p>
          <a:p>
            <a:pPr indent="-342900" lvl="0" marL="457200" rtl="0" algn="l">
              <a:spcBef>
                <a:spcPts val="0"/>
              </a:spcBef>
              <a:spcAft>
                <a:spcPts val="0"/>
              </a:spcAft>
              <a:buSzPts val="1800"/>
              <a:buChar char="●"/>
            </a:pPr>
            <a:r>
              <a:rPr lang="es"/>
              <a:t>También existe un check a nivel “perfil de Usuario” para activar/desactivar el Autowatch para los usuarios que lo requieran.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9"/>
          <p:cNvPicPr preferRelativeResize="0"/>
          <p:nvPr/>
        </p:nvPicPr>
        <p:blipFill>
          <a:blip r:embed="rId3">
            <a:alphaModFix/>
          </a:blip>
          <a:stretch>
            <a:fillRect/>
          </a:stretch>
        </p:blipFill>
        <p:spPr>
          <a:xfrm>
            <a:off x="152400" y="152400"/>
            <a:ext cx="8172450" cy="4695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30"/>
          <p:cNvPicPr preferRelativeResize="0"/>
          <p:nvPr/>
        </p:nvPicPr>
        <p:blipFill>
          <a:blip r:embed="rId3">
            <a:alphaModFix/>
          </a:blip>
          <a:stretch>
            <a:fillRect/>
          </a:stretch>
        </p:blipFill>
        <p:spPr>
          <a:xfrm>
            <a:off x="1509938" y="100600"/>
            <a:ext cx="5828067" cy="48387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Agrupar Notificaciones de emails</a:t>
            </a:r>
            <a:endParaRPr/>
          </a:p>
        </p:txBody>
      </p:sp>
      <p:sp>
        <p:nvSpPr>
          <p:cNvPr id="164" name="Google Shape;164;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A partir de la versión Jira 8, las notificaciones de Jira se pueden procesar por lotes. Las notificaciones por correo electrónico por lotes significa que los cambios dentro del mismo período de diez minutos activarán un solo correo electrónico. Por lo tanto, si un usuario actualiza un campo de un Issue, luego agrega un comentario y luego agrega un archivo adjunto al mismo Issue dentro de un período de diez minutos, </a:t>
            </a:r>
            <a:r>
              <a:rPr b="1" lang="es"/>
              <a:t>solo se enviará un correo electrónico de notificación de Jira, en lugar de tres.</a:t>
            </a:r>
            <a:endParaRPr b="1"/>
          </a:p>
          <a:p>
            <a:pPr indent="0" lvl="0" marL="0" rtl="0" algn="l">
              <a:spcBef>
                <a:spcPts val="1200"/>
              </a:spcBef>
              <a:spcAft>
                <a:spcPts val="1200"/>
              </a:spcAft>
              <a:buNone/>
            </a:pPr>
            <a:r>
              <a:rPr b="1" lang="es"/>
              <a:t>La </a:t>
            </a:r>
            <a:r>
              <a:rPr b="1" lang="es"/>
              <a:t>periodicidad</a:t>
            </a:r>
            <a:r>
              <a:rPr b="1" lang="es"/>
              <a:t> es configurable.</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32"/>
          <p:cNvPicPr preferRelativeResize="0"/>
          <p:nvPr/>
        </p:nvPicPr>
        <p:blipFill>
          <a:blip r:embed="rId3">
            <a:alphaModFix/>
          </a:blip>
          <a:stretch>
            <a:fillRect/>
          </a:stretch>
        </p:blipFill>
        <p:spPr>
          <a:xfrm>
            <a:off x="152400" y="152400"/>
            <a:ext cx="8546275"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¿Es culpa de una App?</a:t>
            </a:r>
            <a:endParaRPr/>
          </a:p>
        </p:txBody>
      </p:sp>
      <p:sp>
        <p:nvSpPr>
          <p:cNvPr id="175" name="Google Shape;175;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a:t>Automation para Jira, Enterprise Mail Handler</a:t>
            </a:r>
            <a:r>
              <a:rPr lang="es"/>
              <a:t> para Jira, así como una gran cantidad de otros complementos en el ecosistema de Atlassian se pueden configurar para enviar correos electrónicos.</a:t>
            </a:r>
            <a:endParaRPr/>
          </a:p>
          <a:p>
            <a:pPr indent="0" lvl="0" marL="0" rtl="0" algn="l">
              <a:spcBef>
                <a:spcPts val="1200"/>
              </a:spcBef>
              <a:spcAft>
                <a:spcPts val="0"/>
              </a:spcAft>
              <a:buNone/>
            </a:pPr>
            <a:r>
              <a:rPr lang="es"/>
              <a:t>Una buena manera de reconocer un correo electrónico de un complemento es que, por lo general, no se verá como un correo electrónico de Jira normal. Puede tener un formato diferente, incluir diferentes piezas de información o tener una nota que describa qué App lo envió.</a:t>
            </a:r>
            <a:endParaRPr/>
          </a:p>
          <a:p>
            <a:pPr indent="0" lvl="0" marL="0" rtl="0" algn="l">
              <a:spcBef>
                <a:spcPts val="1200"/>
              </a:spcBef>
              <a:spcAft>
                <a:spcPts val="1200"/>
              </a:spcAft>
              <a:buNone/>
            </a:pPr>
            <a:r>
              <a:rPr b="1" i="1" lang="es"/>
              <a:t>Ejemplo</a:t>
            </a:r>
            <a:r>
              <a:rPr lang="es"/>
              <a:t>: Emails generados con </a:t>
            </a:r>
            <a:r>
              <a:rPr b="1" lang="es"/>
              <a:t>Scriptrunner </a:t>
            </a:r>
            <a:r>
              <a:rPr lang="es"/>
              <a:t>tienen formato “Custom” total</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¿Nos pasamos a Slack?</a:t>
            </a:r>
            <a:endParaRPr/>
          </a:p>
        </p:txBody>
      </p:sp>
      <p:sp>
        <p:nvSpPr>
          <p:cNvPr id="181" name="Google Shape;181;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s"/>
              <a:t>Podremos configurar reglas para que Jira nos envíe notificaciones a los canales que les indiquemos</a:t>
            </a:r>
            <a:endParaRPr/>
          </a:p>
          <a:p>
            <a:pPr indent="-342900" lvl="0" marL="457200" rtl="0" algn="l">
              <a:spcBef>
                <a:spcPts val="0"/>
              </a:spcBef>
              <a:spcAft>
                <a:spcPts val="0"/>
              </a:spcAft>
              <a:buSzPts val="1800"/>
              <a:buChar char="-"/>
            </a:pPr>
            <a:r>
              <a:rPr lang="es"/>
              <a:t>Mensajes por Eventos:</a:t>
            </a:r>
            <a:endParaRPr/>
          </a:p>
          <a:p>
            <a:pPr indent="-317500" lvl="1" marL="914400" rtl="0" algn="l">
              <a:spcBef>
                <a:spcPts val="0"/>
              </a:spcBef>
              <a:spcAft>
                <a:spcPts val="0"/>
              </a:spcAft>
              <a:buSzPts val="1400"/>
              <a:buChar char="-"/>
            </a:pPr>
            <a:r>
              <a:rPr lang="es"/>
              <a:t>Issue Created</a:t>
            </a:r>
            <a:endParaRPr/>
          </a:p>
          <a:p>
            <a:pPr indent="-317500" lvl="1" marL="914400" rtl="0" algn="l">
              <a:spcBef>
                <a:spcPts val="0"/>
              </a:spcBef>
              <a:spcAft>
                <a:spcPts val="0"/>
              </a:spcAft>
              <a:buSzPts val="1400"/>
              <a:buChar char="-"/>
            </a:pPr>
            <a:r>
              <a:rPr lang="es"/>
              <a:t>Assignee updated</a:t>
            </a:r>
            <a:endParaRPr/>
          </a:p>
          <a:p>
            <a:pPr indent="-317500" lvl="1" marL="914400" rtl="0" algn="l">
              <a:spcBef>
                <a:spcPts val="0"/>
              </a:spcBef>
              <a:spcAft>
                <a:spcPts val="0"/>
              </a:spcAft>
              <a:buSzPts val="1400"/>
              <a:buChar char="-"/>
            </a:pPr>
            <a:r>
              <a:rPr lang="es"/>
              <a:t>Issue Commented</a:t>
            </a:r>
            <a:endParaRPr/>
          </a:p>
          <a:p>
            <a:pPr indent="-317500" lvl="1" marL="914400" rtl="0" algn="l">
              <a:spcBef>
                <a:spcPts val="0"/>
              </a:spcBef>
              <a:spcAft>
                <a:spcPts val="0"/>
              </a:spcAft>
              <a:buSzPts val="1400"/>
              <a:buChar char="-"/>
            </a:pPr>
            <a:r>
              <a:rPr lang="es"/>
              <a:t>Issue Transition to X</a:t>
            </a:r>
            <a:endParaRPr/>
          </a:p>
          <a:p>
            <a:pPr indent="-342900" lvl="0" marL="457200" rtl="0" algn="l">
              <a:spcBef>
                <a:spcPts val="0"/>
              </a:spcBef>
              <a:spcAft>
                <a:spcPts val="0"/>
              </a:spcAft>
              <a:buSzPts val="1800"/>
              <a:buChar char="-"/>
            </a:pPr>
            <a:r>
              <a:rPr lang="es"/>
              <a:t>Restricción por JQL</a:t>
            </a:r>
            <a:endParaRPr/>
          </a:p>
          <a:p>
            <a:pPr indent="-342900" lvl="0" marL="457200" rtl="0" algn="l">
              <a:spcBef>
                <a:spcPts val="0"/>
              </a:spcBef>
              <a:spcAft>
                <a:spcPts val="0"/>
              </a:spcAft>
              <a:buSzPts val="1800"/>
              <a:buChar char="-"/>
            </a:pPr>
            <a:r>
              <a:rPr lang="es"/>
              <a:t>Problema! El usuario que hace la integración debe antes añadirse a los grupos de Slack que va a integrar. Si el usuario de la integración sale del canal, la integración deja de funcionar…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5"/>
          <p:cNvPicPr preferRelativeResize="0"/>
          <p:nvPr/>
        </p:nvPicPr>
        <p:blipFill>
          <a:blip r:embed="rId3">
            <a:alphaModFix/>
          </a:blip>
          <a:stretch>
            <a:fillRect/>
          </a:stretch>
        </p:blipFill>
        <p:spPr>
          <a:xfrm>
            <a:off x="1325475" y="152400"/>
            <a:ext cx="6096389" cy="48386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¿Nos pasamos a Slack? (Parte II)</a:t>
            </a:r>
            <a:endParaRPr/>
          </a:p>
        </p:txBody>
      </p:sp>
      <p:sp>
        <p:nvSpPr>
          <p:cNvPr id="192" name="Google Shape;192;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s"/>
              <a:t>Podremos decirles a los usuarios que pasen sus notificaciones personales a Slack!!</a:t>
            </a:r>
            <a:r>
              <a:rPr lang="es"/>
              <a:t> (Pero lamentablemente, no podemos configurarlo globalmente. Debe ser cada usuario desde su perfil)</a:t>
            </a:r>
            <a:endParaRPr/>
          </a:p>
          <a:p>
            <a:pPr indent="-342900" lvl="0" marL="457200" rtl="0" algn="l">
              <a:spcBef>
                <a:spcPts val="0"/>
              </a:spcBef>
              <a:spcAft>
                <a:spcPts val="0"/>
              </a:spcAft>
              <a:buSzPts val="1800"/>
              <a:buChar char="-"/>
            </a:pPr>
            <a:r>
              <a:rPr lang="es"/>
              <a:t>Las notificaciones que va a enviar estarán limitadas a:</a:t>
            </a:r>
            <a:endParaRPr/>
          </a:p>
          <a:p>
            <a:pPr indent="-317500" lvl="1" marL="914400" rtl="0" algn="l">
              <a:spcBef>
                <a:spcPts val="0"/>
              </a:spcBef>
              <a:spcAft>
                <a:spcPts val="0"/>
              </a:spcAft>
              <a:buSzPts val="1400"/>
              <a:buChar char="-"/>
            </a:pPr>
            <a:r>
              <a:rPr lang="es"/>
              <a:t>En Jira</a:t>
            </a:r>
            <a:endParaRPr/>
          </a:p>
          <a:p>
            <a:pPr indent="-317500" lvl="2" marL="1371600" rtl="0" algn="l">
              <a:spcBef>
                <a:spcPts val="0"/>
              </a:spcBef>
              <a:spcAft>
                <a:spcPts val="0"/>
              </a:spcAft>
              <a:buSzPts val="1400"/>
              <a:buChar char="-"/>
            </a:pPr>
            <a:r>
              <a:rPr lang="es"/>
              <a:t>Cuando se actualiza una Issue donde estoy asignado</a:t>
            </a:r>
            <a:endParaRPr/>
          </a:p>
          <a:p>
            <a:pPr indent="-317500" lvl="2" marL="1371600" rtl="0" algn="l">
              <a:spcBef>
                <a:spcPts val="0"/>
              </a:spcBef>
              <a:spcAft>
                <a:spcPts val="0"/>
              </a:spcAft>
              <a:buSzPts val="1400"/>
              <a:buChar char="-"/>
            </a:pPr>
            <a:r>
              <a:rPr lang="es"/>
              <a:t>Cuando se actualiza una Issue donde soy Watcher</a:t>
            </a:r>
            <a:endParaRPr/>
          </a:p>
          <a:p>
            <a:pPr indent="-317500" lvl="1" marL="914400" rtl="0" algn="l">
              <a:spcBef>
                <a:spcPts val="0"/>
              </a:spcBef>
              <a:spcAft>
                <a:spcPts val="0"/>
              </a:spcAft>
              <a:buSzPts val="1400"/>
              <a:buChar char="-"/>
            </a:pPr>
            <a:r>
              <a:rPr lang="es"/>
              <a:t>En Confluence</a:t>
            </a:r>
            <a:endParaRPr/>
          </a:p>
          <a:p>
            <a:pPr indent="-317500" lvl="2" marL="1371600" rtl="0" algn="l">
              <a:spcBef>
                <a:spcPts val="0"/>
              </a:spcBef>
              <a:spcAft>
                <a:spcPts val="0"/>
              </a:spcAft>
              <a:buSzPts val="1400"/>
              <a:buChar char="-"/>
            </a:pPr>
            <a:r>
              <a:rPr lang="es"/>
              <a:t>Cuando las páginas que he creado se han actualizado</a:t>
            </a:r>
            <a:endParaRPr/>
          </a:p>
          <a:p>
            <a:pPr indent="-317500" lvl="2" marL="1371600" rtl="0" algn="l">
              <a:spcBef>
                <a:spcPts val="0"/>
              </a:spcBef>
              <a:spcAft>
                <a:spcPts val="0"/>
              </a:spcAft>
              <a:buSzPts val="1400"/>
              <a:buChar char="-"/>
            </a:pPr>
            <a:r>
              <a:rPr lang="es"/>
              <a:t>Cuando las páginas que he creado tienen nuevos comentarios</a:t>
            </a:r>
            <a:endParaRPr/>
          </a:p>
          <a:p>
            <a:pPr indent="-317500" lvl="2" marL="1371600" rtl="0" algn="l">
              <a:spcBef>
                <a:spcPts val="0"/>
              </a:spcBef>
              <a:spcAft>
                <a:spcPts val="0"/>
              </a:spcAft>
              <a:buSzPts val="1400"/>
              <a:buChar char="-"/>
            </a:pPr>
            <a:r>
              <a:rPr lang="es"/>
              <a:t>Cuando las páginas que soy watcher se han actualizado</a:t>
            </a:r>
            <a:endParaRPr/>
          </a:p>
          <a:p>
            <a:pPr indent="-317500" lvl="2" marL="1371600" rtl="0" algn="l">
              <a:spcBef>
                <a:spcPts val="0"/>
              </a:spcBef>
              <a:spcAft>
                <a:spcPts val="0"/>
              </a:spcAft>
              <a:buSzPts val="1400"/>
              <a:buChar char="-"/>
            </a:pPr>
            <a:r>
              <a:rPr lang="es"/>
              <a:t>Cuando las páginas que soy watcher tienen nuevos comentarios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Jira Server o Datacenter</a:t>
            </a:r>
            <a:endParaRPr/>
          </a:p>
        </p:txBody>
      </p:sp>
      <p:pic>
        <p:nvPicPr>
          <p:cNvPr id="198" name="Google Shape;198;p37"/>
          <p:cNvPicPr preferRelativeResize="0"/>
          <p:nvPr/>
        </p:nvPicPr>
        <p:blipFill>
          <a:blip r:embed="rId3">
            <a:alphaModFix/>
          </a:blip>
          <a:stretch>
            <a:fillRect/>
          </a:stretch>
        </p:blipFill>
        <p:spPr>
          <a:xfrm>
            <a:off x="152400" y="1170125"/>
            <a:ext cx="8839200" cy="357261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Confluence Server o Datacenter</a:t>
            </a:r>
            <a:endParaRPr/>
          </a:p>
        </p:txBody>
      </p:sp>
      <p:pic>
        <p:nvPicPr>
          <p:cNvPr id="204" name="Google Shape;204;p38"/>
          <p:cNvPicPr preferRelativeResize="0"/>
          <p:nvPr/>
        </p:nvPicPr>
        <p:blipFill>
          <a:blip r:embed="rId3">
            <a:alphaModFix/>
          </a:blip>
          <a:stretch>
            <a:fillRect/>
          </a:stretch>
        </p:blipFill>
        <p:spPr>
          <a:xfrm>
            <a:off x="152400" y="1135050"/>
            <a:ext cx="8839200" cy="361706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¿Activar Autowatch?¿Estamos locos?</a:t>
            </a:r>
            <a:endParaRPr/>
          </a:p>
        </p:txBody>
      </p:sp>
      <p:sp>
        <p:nvSpPr>
          <p:cNvPr id="210" name="Google Shape;210;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s"/>
              <a:t>Si, como has visto, si no activamos el Autowatch, los usuarios no serán notificados por Slack…</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40"/>
          <p:cNvPicPr preferRelativeResize="0"/>
          <p:nvPr/>
        </p:nvPicPr>
        <p:blipFill>
          <a:blip r:embed="rId3">
            <a:alphaModFix/>
          </a:blip>
          <a:stretch>
            <a:fillRect/>
          </a:stretch>
        </p:blipFill>
        <p:spPr>
          <a:xfrm>
            <a:off x="1380650" y="219950"/>
            <a:ext cx="6271450" cy="47036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41"/>
          <p:cNvPicPr preferRelativeResize="0"/>
          <p:nvPr/>
        </p:nvPicPr>
        <p:blipFill>
          <a:blip r:embed="rId3">
            <a:alphaModFix/>
          </a:blip>
          <a:stretch>
            <a:fillRect/>
          </a:stretch>
        </p:blipFill>
        <p:spPr>
          <a:xfrm>
            <a:off x="1054750" y="80200"/>
            <a:ext cx="6278195" cy="4838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¿Qué más puedo hacer con Slack? Workflows…</a:t>
            </a:r>
            <a:endParaRPr/>
          </a:p>
        </p:txBody>
      </p:sp>
      <p:sp>
        <p:nvSpPr>
          <p:cNvPr id="226" name="Google Shape;226;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a:t>Workflow Builder</a:t>
            </a:r>
            <a:r>
              <a:rPr lang="es"/>
              <a:t> es una App de Adaptavist para conectar nuestro Slack con Jira.</a:t>
            </a:r>
            <a:endParaRPr/>
          </a:p>
          <a:p>
            <a:pPr indent="0" lvl="0" marL="0" rtl="0" algn="l">
              <a:spcBef>
                <a:spcPts val="1200"/>
              </a:spcBef>
              <a:spcAft>
                <a:spcPts val="0"/>
              </a:spcAft>
              <a:buNone/>
            </a:pPr>
            <a:r>
              <a:rPr lang="es"/>
              <a:t>Por ahora es gratis, y lleva mucho tiempo así!</a:t>
            </a:r>
            <a:endParaRPr/>
          </a:p>
          <a:p>
            <a:pPr indent="0" lvl="0" marL="0" rtl="0" algn="l">
              <a:spcBef>
                <a:spcPts val="1200"/>
              </a:spcBef>
              <a:spcAft>
                <a:spcPts val="0"/>
              </a:spcAft>
              <a:buNone/>
            </a:pPr>
            <a:r>
              <a:rPr lang="es"/>
              <a:t>Nos permite automatizar la creación de tickets desde Slack, por ejemplo, al poner un icono en un mensaje, o al apretar la acción de “+”, etc.</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43"/>
          <p:cNvPicPr preferRelativeResize="0"/>
          <p:nvPr/>
        </p:nvPicPr>
        <p:blipFill>
          <a:blip r:embed="rId3">
            <a:alphaModFix/>
          </a:blip>
          <a:stretch>
            <a:fillRect/>
          </a:stretch>
        </p:blipFill>
        <p:spPr>
          <a:xfrm>
            <a:off x="802100" y="89225"/>
            <a:ext cx="7378835" cy="4838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44"/>
          <p:cNvPicPr preferRelativeResize="0"/>
          <p:nvPr/>
        </p:nvPicPr>
        <p:blipFill>
          <a:blip r:embed="rId3">
            <a:alphaModFix/>
          </a:blip>
          <a:stretch>
            <a:fillRect/>
          </a:stretch>
        </p:blipFill>
        <p:spPr>
          <a:xfrm>
            <a:off x="639675" y="152400"/>
            <a:ext cx="7378835" cy="4838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45"/>
          <p:cNvPicPr preferRelativeResize="0"/>
          <p:nvPr/>
        </p:nvPicPr>
        <p:blipFill>
          <a:blip r:embed="rId3">
            <a:alphaModFix/>
          </a:blip>
          <a:stretch>
            <a:fillRect/>
          </a:stretch>
        </p:blipFill>
        <p:spPr>
          <a:xfrm>
            <a:off x="621625" y="107300"/>
            <a:ext cx="7378835" cy="4838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46"/>
          <p:cNvPicPr preferRelativeResize="0"/>
          <p:nvPr/>
        </p:nvPicPr>
        <p:blipFill>
          <a:blip r:embed="rId3">
            <a:alphaModFix/>
          </a:blip>
          <a:stretch>
            <a:fillRect/>
          </a:stretch>
        </p:blipFill>
        <p:spPr>
          <a:xfrm>
            <a:off x="1088288" y="152400"/>
            <a:ext cx="6967414" cy="4838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La Campanita!!</a:t>
            </a:r>
            <a:endParaRPr/>
          </a:p>
        </p:txBody>
      </p:sp>
      <p:sp>
        <p:nvSpPr>
          <p:cNvPr id="252" name="Google Shape;252;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¿Conocías</a:t>
            </a:r>
            <a:r>
              <a:rPr lang="es"/>
              <a:t> la existencia de la </a:t>
            </a:r>
            <a:endParaRPr/>
          </a:p>
          <a:p>
            <a:pPr indent="0" lvl="0" marL="0" rtl="0" algn="l">
              <a:spcBef>
                <a:spcPts val="1200"/>
              </a:spcBef>
              <a:spcAft>
                <a:spcPts val="0"/>
              </a:spcAft>
              <a:buNone/>
            </a:pPr>
            <a:r>
              <a:rPr lang="es"/>
              <a:t>“</a:t>
            </a:r>
            <a:r>
              <a:rPr b="1" lang="es"/>
              <a:t>Campanita</a:t>
            </a:r>
            <a:r>
              <a:rPr lang="es"/>
              <a:t>” en Confluence?</a:t>
            </a:r>
            <a:endParaRPr/>
          </a:p>
          <a:p>
            <a:pPr indent="0" lvl="0" marL="0" rtl="0" algn="l">
              <a:spcBef>
                <a:spcPts val="1200"/>
              </a:spcBef>
              <a:spcAft>
                <a:spcPts val="0"/>
              </a:spcAft>
              <a:buNone/>
            </a:pPr>
            <a:r>
              <a:rPr b="1" lang="es" sz="2100"/>
              <a:t>¿¿¿¿¿Por qué no existe </a:t>
            </a:r>
            <a:endParaRPr b="1" sz="2100"/>
          </a:p>
          <a:p>
            <a:pPr indent="0" lvl="0" marL="0" rtl="0" algn="l">
              <a:spcBef>
                <a:spcPts val="1200"/>
              </a:spcBef>
              <a:spcAft>
                <a:spcPts val="1200"/>
              </a:spcAft>
              <a:buNone/>
            </a:pPr>
            <a:r>
              <a:rPr b="1" lang="es" sz="2100"/>
              <a:t>en Jira??????</a:t>
            </a:r>
            <a:endParaRPr b="1" sz="2100"/>
          </a:p>
        </p:txBody>
      </p:sp>
      <p:pic>
        <p:nvPicPr>
          <p:cNvPr id="253" name="Google Shape;253;p47"/>
          <p:cNvPicPr preferRelativeResize="0"/>
          <p:nvPr/>
        </p:nvPicPr>
        <p:blipFill>
          <a:blip r:embed="rId3">
            <a:alphaModFix/>
          </a:blip>
          <a:stretch>
            <a:fillRect/>
          </a:stretch>
        </p:blipFill>
        <p:spPr>
          <a:xfrm>
            <a:off x="4148425" y="310550"/>
            <a:ext cx="4521449" cy="4601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La Campanita en Jira!!</a:t>
            </a:r>
            <a:endParaRPr/>
          </a:p>
        </p:txBody>
      </p:sp>
      <p:sp>
        <p:nvSpPr>
          <p:cNvPr id="259" name="Google Shape;259;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Existe una App en el Marketplace llamada “Inbox for Jira” que nos añade la Campanita al fin en Jira (se de usuarios que han llorado cuando lo han visto de la emoción…)</a:t>
            </a:r>
            <a:endParaRPr/>
          </a:p>
          <a:p>
            <a:pPr indent="0" lvl="0" marL="0" rtl="0" algn="l">
              <a:spcBef>
                <a:spcPts val="1200"/>
              </a:spcBef>
              <a:spcAft>
                <a:spcPts val="1200"/>
              </a:spcAft>
              <a:buNone/>
            </a:pPr>
            <a:r>
              <a:t/>
            </a:r>
            <a:endParaRPr/>
          </a:p>
        </p:txBody>
      </p:sp>
      <p:pic>
        <p:nvPicPr>
          <p:cNvPr id="260" name="Google Shape;260;p48"/>
          <p:cNvPicPr preferRelativeResize="0"/>
          <p:nvPr/>
        </p:nvPicPr>
        <p:blipFill>
          <a:blip r:embed="rId3">
            <a:alphaModFix/>
          </a:blip>
          <a:stretch>
            <a:fillRect/>
          </a:stretch>
        </p:blipFill>
        <p:spPr>
          <a:xfrm>
            <a:off x="4733400" y="1950600"/>
            <a:ext cx="3103525" cy="31035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49"/>
          <p:cNvPicPr preferRelativeResize="0"/>
          <p:nvPr/>
        </p:nvPicPr>
        <p:blipFill>
          <a:blip r:embed="rId3">
            <a:alphaModFix/>
          </a:blip>
          <a:stretch>
            <a:fillRect/>
          </a:stretch>
        </p:blipFill>
        <p:spPr>
          <a:xfrm>
            <a:off x="2444425" y="152400"/>
            <a:ext cx="3944657" cy="48386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¿Usar Telegram en lugar de Slack?</a:t>
            </a:r>
            <a:endParaRPr/>
          </a:p>
        </p:txBody>
      </p:sp>
      <p:sp>
        <p:nvSpPr>
          <p:cNvPr id="271" name="Google Shape;271;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Existe una App gratuita en el Marketplace llamada “Telegram Integration for Jira” que funciona superbien!</a:t>
            </a:r>
            <a:endParaRPr/>
          </a:p>
          <a:p>
            <a:pPr indent="0" lvl="0" marL="0" rtl="0" algn="l">
              <a:spcBef>
                <a:spcPts val="1200"/>
              </a:spcBef>
              <a:spcAft>
                <a:spcPts val="0"/>
              </a:spcAft>
              <a:buNone/>
            </a:pPr>
            <a:r>
              <a:rPr lang="es"/>
              <a:t>Desde los tickets podemos crear un canal de comunicación en Telegram donde todas las acciones y comentarios serán notificados e incorporados en el ticket.</a:t>
            </a:r>
            <a:endParaRPr/>
          </a:p>
          <a:p>
            <a:pPr indent="0" lvl="0" marL="0" rtl="0" algn="l">
              <a:spcBef>
                <a:spcPts val="1200"/>
              </a:spcBef>
              <a:spcAft>
                <a:spcPts val="1200"/>
              </a:spcAft>
              <a:buNone/>
            </a:pPr>
            <a:r>
              <a:rPr lang="es"/>
              <a:t>¡Muy</a:t>
            </a:r>
            <a:r>
              <a:rPr lang="es"/>
              <a:t> simple y efectivo!</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51"/>
          <p:cNvPicPr preferRelativeResize="0"/>
          <p:nvPr/>
        </p:nvPicPr>
        <p:blipFill>
          <a:blip r:embed="rId3">
            <a:alphaModFix/>
          </a:blip>
          <a:stretch>
            <a:fillRect/>
          </a:stretch>
        </p:blipFill>
        <p:spPr>
          <a:xfrm>
            <a:off x="359625" y="97425"/>
            <a:ext cx="8305800" cy="48006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52"/>
          <p:cNvPicPr preferRelativeResize="0"/>
          <p:nvPr/>
        </p:nvPicPr>
        <p:blipFill>
          <a:blip r:embed="rId3">
            <a:alphaModFix/>
          </a:blip>
          <a:stretch>
            <a:fillRect/>
          </a:stretch>
        </p:blipFill>
        <p:spPr>
          <a:xfrm>
            <a:off x="352225" y="159800"/>
            <a:ext cx="8324850" cy="47339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53"/>
          <p:cNvPicPr preferRelativeResize="0"/>
          <p:nvPr/>
        </p:nvPicPr>
        <p:blipFill>
          <a:blip r:embed="rId3">
            <a:alphaModFix/>
          </a:blip>
          <a:stretch>
            <a:fillRect/>
          </a:stretch>
        </p:blipFill>
        <p:spPr>
          <a:xfrm>
            <a:off x="196825" y="152400"/>
            <a:ext cx="8592085" cy="48387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54"/>
          <p:cNvPicPr preferRelativeResize="0"/>
          <p:nvPr/>
        </p:nvPicPr>
        <p:blipFill>
          <a:blip r:embed="rId3">
            <a:alphaModFix/>
          </a:blip>
          <a:stretch>
            <a:fillRect/>
          </a:stretch>
        </p:blipFill>
        <p:spPr>
          <a:xfrm>
            <a:off x="1491925" y="85800"/>
            <a:ext cx="5788209" cy="48387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55"/>
          <p:cNvPicPr preferRelativeResize="0"/>
          <p:nvPr/>
        </p:nvPicPr>
        <p:blipFill>
          <a:blip r:embed="rId3">
            <a:alphaModFix/>
          </a:blip>
          <a:stretch>
            <a:fillRect/>
          </a:stretch>
        </p:blipFill>
        <p:spPr>
          <a:xfrm>
            <a:off x="2497263" y="210200"/>
            <a:ext cx="4149467" cy="48387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Enlaces interesantes del mismo tema</a:t>
            </a:r>
            <a:endParaRPr/>
          </a:p>
        </p:txBody>
      </p:sp>
      <p:sp>
        <p:nvSpPr>
          <p:cNvPr id="302" name="Google Shape;302;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0"/>
              </a:spcAft>
              <a:buNone/>
            </a:pPr>
            <a:r>
              <a:rPr lang="es"/>
              <a:t>Cómo resolver demasiadas notificaciones por correo electrónico de Jira</a:t>
            </a:r>
            <a:endParaRPr/>
          </a:p>
          <a:p>
            <a:pPr indent="-325755" lvl="0" marL="457200" rtl="0" algn="l">
              <a:spcBef>
                <a:spcPts val="1200"/>
              </a:spcBef>
              <a:spcAft>
                <a:spcPts val="0"/>
              </a:spcAft>
              <a:buSzPct val="100000"/>
              <a:buChar char="-"/>
            </a:pPr>
            <a:r>
              <a:rPr lang="es" u="sng">
                <a:solidFill>
                  <a:schemeClr val="hlink"/>
                </a:solidFill>
                <a:hlinkClick r:id="rId3"/>
              </a:rPr>
              <a:t>https://www.praecipio.com/resources/blog/how-to-solve-too-many-jira-email-notifications</a:t>
            </a:r>
            <a:endParaRPr/>
          </a:p>
          <a:p>
            <a:pPr indent="0" lvl="0" marL="0" rtl="0" algn="l">
              <a:spcBef>
                <a:spcPts val="1200"/>
              </a:spcBef>
              <a:spcAft>
                <a:spcPts val="0"/>
              </a:spcAft>
              <a:buNone/>
            </a:pPr>
            <a:r>
              <a:rPr lang="es"/>
              <a:t>Hacer que las notificaciones de Jira funcionen para tu equipo</a:t>
            </a:r>
            <a:endParaRPr/>
          </a:p>
          <a:p>
            <a:pPr indent="-325755" lvl="0" marL="457200" rtl="0" algn="l">
              <a:spcBef>
                <a:spcPts val="1200"/>
              </a:spcBef>
              <a:spcAft>
                <a:spcPts val="0"/>
              </a:spcAft>
              <a:buSzPct val="100000"/>
              <a:buChar char="-"/>
            </a:pPr>
            <a:r>
              <a:rPr lang="es" u="sng">
                <a:solidFill>
                  <a:schemeClr val="hlink"/>
                </a:solidFill>
                <a:hlinkClick r:id="rId4"/>
              </a:rPr>
              <a:t>https://valiantys.com/en/blog/lean-business-management/jira-notifications/</a:t>
            </a:r>
            <a:endParaRPr/>
          </a:p>
          <a:p>
            <a:pPr indent="0" lvl="0" marL="0" rtl="0" algn="l">
              <a:spcBef>
                <a:spcPts val="1200"/>
              </a:spcBef>
              <a:spcAft>
                <a:spcPts val="0"/>
              </a:spcAft>
              <a:buNone/>
            </a:pPr>
            <a:r>
              <a:rPr lang="es"/>
              <a:t>Cómo configurar el esquema perfecto de notificaciones de Jira</a:t>
            </a:r>
            <a:endParaRPr/>
          </a:p>
          <a:p>
            <a:pPr indent="-325755" lvl="0" marL="457200" rtl="0" algn="l">
              <a:spcBef>
                <a:spcPts val="1200"/>
              </a:spcBef>
              <a:spcAft>
                <a:spcPts val="0"/>
              </a:spcAft>
              <a:buSzPct val="100000"/>
              <a:buChar char="-"/>
            </a:pPr>
            <a:r>
              <a:rPr lang="es" u="sng">
                <a:solidFill>
                  <a:schemeClr val="hlink"/>
                </a:solidFill>
                <a:hlinkClick r:id="rId5"/>
              </a:rPr>
              <a:t>https://www.idalko.com/jira-notification-scheme/</a:t>
            </a:r>
            <a:endParaRPr/>
          </a:p>
          <a:p>
            <a:pPr indent="0" lvl="0" marL="0" rtl="0" algn="l">
              <a:spcBef>
                <a:spcPts val="1200"/>
              </a:spcBef>
              <a:spcAft>
                <a:spcPts val="0"/>
              </a:spcAft>
              <a:buNone/>
            </a:pPr>
            <a:r>
              <a:rPr lang="es"/>
              <a:t>Acerca de las notificaciones efectivas de JIRA: algunas buenas prácticas</a:t>
            </a:r>
            <a:endParaRPr/>
          </a:p>
          <a:p>
            <a:pPr indent="-325755" lvl="0" marL="457200" rtl="0" algn="l">
              <a:spcBef>
                <a:spcPts val="1200"/>
              </a:spcBef>
              <a:spcAft>
                <a:spcPts val="0"/>
              </a:spcAft>
              <a:buSzPct val="100000"/>
              <a:buChar char="-"/>
            </a:pPr>
            <a:r>
              <a:rPr lang="es" u="sng">
                <a:solidFill>
                  <a:schemeClr val="hlink"/>
                </a:solidFill>
                <a:hlinkClick r:id="rId6"/>
              </a:rPr>
              <a:t>https://www.idalko.com/about-effective-jira-notifications-some-good-practices/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Fin y pequeño debate</a:t>
            </a:r>
            <a:endParaRPr/>
          </a:p>
        </p:txBody>
      </p:sp>
      <p:sp>
        <p:nvSpPr>
          <p:cNvPr id="308" name="Google Shape;308;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400050" lvl="0" marL="457200" rtl="0" algn="l">
              <a:spcBef>
                <a:spcPts val="0"/>
              </a:spcBef>
              <a:spcAft>
                <a:spcPts val="0"/>
              </a:spcAft>
              <a:buSzPts val="2700"/>
              <a:buChar char="-"/>
            </a:pPr>
            <a:r>
              <a:rPr lang="es" sz="2700"/>
              <a:t>¿Conoces otras maneras de solucionar el problema de demasiados emails?</a:t>
            </a:r>
            <a:endParaRPr sz="2700"/>
          </a:p>
          <a:p>
            <a:pPr indent="-400050" lvl="0" marL="457200" rtl="0" algn="l">
              <a:spcBef>
                <a:spcPts val="0"/>
              </a:spcBef>
              <a:spcAft>
                <a:spcPts val="0"/>
              </a:spcAft>
              <a:buSzPts val="2700"/>
              <a:buChar char="-"/>
            </a:pPr>
            <a:r>
              <a:rPr lang="es" sz="2700"/>
              <a:t>¿Qué tal se llevan </a:t>
            </a:r>
            <a:r>
              <a:rPr b="1" lang="es" sz="2700"/>
              <a:t>Jira</a:t>
            </a:r>
            <a:r>
              <a:rPr lang="es" sz="2700"/>
              <a:t> y</a:t>
            </a:r>
            <a:r>
              <a:rPr b="1" lang="es" sz="2700"/>
              <a:t> Microsoft Teams</a:t>
            </a:r>
            <a:r>
              <a:rPr lang="es" sz="2700"/>
              <a:t>?¿Mejor que </a:t>
            </a:r>
            <a:r>
              <a:rPr b="1" lang="es" sz="2700"/>
              <a:t>Slack</a:t>
            </a:r>
            <a:r>
              <a:rPr lang="es" sz="2700"/>
              <a:t>?</a:t>
            </a:r>
            <a:endParaRPr sz="2700"/>
          </a:p>
          <a:p>
            <a:pPr indent="0" lvl="0" marL="0" rtl="0" algn="l">
              <a:spcBef>
                <a:spcPts val="1200"/>
              </a:spcBef>
              <a:spcAft>
                <a:spcPts val="1200"/>
              </a:spcAft>
              <a:buNone/>
            </a:pPr>
            <a:r>
              <a:t/>
            </a:r>
            <a:endParaRPr/>
          </a:p>
        </p:txBody>
      </p:sp>
      <p:pic>
        <p:nvPicPr>
          <p:cNvPr id="309" name="Google Shape;309;p57"/>
          <p:cNvPicPr preferRelativeResize="0"/>
          <p:nvPr/>
        </p:nvPicPr>
        <p:blipFill>
          <a:blip r:embed="rId3">
            <a:alphaModFix/>
          </a:blip>
          <a:stretch>
            <a:fillRect/>
          </a:stretch>
        </p:blipFill>
        <p:spPr>
          <a:xfrm>
            <a:off x="4281125" y="2853899"/>
            <a:ext cx="3111900" cy="2069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